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</p:sldIdLst>
  <p:sldSz cy="5143500" cx="9144000"/>
  <p:notesSz cx="6858000" cy="9144000"/>
  <p:embeddedFontLst>
    <p:embeddedFont>
      <p:font typeface="Raleway"/>
      <p:regular r:id="rId37"/>
      <p:bold r:id="rId38"/>
      <p:italic r:id="rId39"/>
      <p:boldItalic r:id="rId40"/>
    </p:embeddedFont>
    <p:embeddedFont>
      <p:font typeface="Cormorant Garamond SemiBold"/>
      <p:regular r:id="rId41"/>
      <p:bold r:id="rId42"/>
      <p:italic r:id="rId43"/>
      <p:boldItalic r:id="rId44"/>
    </p:embeddedFont>
    <p:embeddedFont>
      <p:font typeface="Cormorant Garamond"/>
      <p:regular r:id="rId45"/>
      <p:bold r:id="rId46"/>
      <p:italic r:id="rId47"/>
      <p:boldItalic r:id="rId48"/>
    </p:embeddedFont>
    <p:embeddedFont>
      <p:font typeface="Cormorant Garamond Medium"/>
      <p:regular r:id="rId49"/>
      <p:bold r:id="rId50"/>
      <p:italic r:id="rId51"/>
      <p:boldItalic r:id="rId52"/>
    </p:embeddedFont>
    <p:embeddedFont>
      <p:font typeface="Open Sans Light"/>
      <p:regular r:id="rId53"/>
      <p:bold r:id="rId54"/>
      <p:italic r:id="rId55"/>
      <p:boldItalic r:id="rId56"/>
    </p:embeddedFont>
    <p:embeddedFont>
      <p:font typeface="Open Sans"/>
      <p:regular r:id="rId57"/>
      <p:bold r:id="rId58"/>
      <p:italic r:id="rId59"/>
      <p:boldItalic r:id="rId6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-boldItalic.fntdata"/><Relationship Id="rId42" Type="http://schemas.openxmlformats.org/officeDocument/2006/relationships/font" Target="fonts/CormorantGaramondSemiBold-bold.fntdata"/><Relationship Id="rId41" Type="http://schemas.openxmlformats.org/officeDocument/2006/relationships/font" Target="fonts/CormorantGaramondSemiBold-regular.fntdata"/><Relationship Id="rId44" Type="http://schemas.openxmlformats.org/officeDocument/2006/relationships/font" Target="fonts/CormorantGaramondSemiBold-boldItalic.fntdata"/><Relationship Id="rId43" Type="http://schemas.openxmlformats.org/officeDocument/2006/relationships/font" Target="fonts/CormorantGaramondSemiBold-italic.fntdata"/><Relationship Id="rId46" Type="http://schemas.openxmlformats.org/officeDocument/2006/relationships/font" Target="fonts/CormorantGaramond-bold.fntdata"/><Relationship Id="rId45" Type="http://schemas.openxmlformats.org/officeDocument/2006/relationships/font" Target="fonts/CormorantGaramon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CormorantGaramond-boldItalic.fntdata"/><Relationship Id="rId47" Type="http://schemas.openxmlformats.org/officeDocument/2006/relationships/font" Target="fonts/CormorantGaramond-italic.fntdata"/><Relationship Id="rId49" Type="http://schemas.openxmlformats.org/officeDocument/2006/relationships/font" Target="fonts/CormorantGaramond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font" Target="fonts/Raleway-regular.fntdata"/><Relationship Id="rId36" Type="http://schemas.openxmlformats.org/officeDocument/2006/relationships/slide" Target="slides/slide31.xml"/><Relationship Id="rId39" Type="http://schemas.openxmlformats.org/officeDocument/2006/relationships/font" Target="fonts/Raleway-italic.fntdata"/><Relationship Id="rId38" Type="http://schemas.openxmlformats.org/officeDocument/2006/relationships/font" Target="fonts/Raleway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OpenSans-bold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CormorantGaramondMedium-italic.fntdata"/><Relationship Id="rId50" Type="http://schemas.openxmlformats.org/officeDocument/2006/relationships/font" Target="fonts/CormorantGaramondMedium-bold.fntdata"/><Relationship Id="rId53" Type="http://schemas.openxmlformats.org/officeDocument/2006/relationships/font" Target="fonts/OpenSansLight-regular.fntdata"/><Relationship Id="rId52" Type="http://schemas.openxmlformats.org/officeDocument/2006/relationships/font" Target="fonts/CormorantGaramondMedium-boldItalic.fntdata"/><Relationship Id="rId11" Type="http://schemas.openxmlformats.org/officeDocument/2006/relationships/slide" Target="slides/slide6.xml"/><Relationship Id="rId55" Type="http://schemas.openxmlformats.org/officeDocument/2006/relationships/font" Target="fonts/OpenSansLight-italic.fntdata"/><Relationship Id="rId10" Type="http://schemas.openxmlformats.org/officeDocument/2006/relationships/slide" Target="slides/slide5.xml"/><Relationship Id="rId54" Type="http://schemas.openxmlformats.org/officeDocument/2006/relationships/font" Target="fonts/OpenSansLight-bold.fntdata"/><Relationship Id="rId13" Type="http://schemas.openxmlformats.org/officeDocument/2006/relationships/slide" Target="slides/slide8.xml"/><Relationship Id="rId57" Type="http://schemas.openxmlformats.org/officeDocument/2006/relationships/font" Target="fonts/OpenSans-regular.fntdata"/><Relationship Id="rId12" Type="http://schemas.openxmlformats.org/officeDocument/2006/relationships/slide" Target="slides/slide7.xml"/><Relationship Id="rId56" Type="http://schemas.openxmlformats.org/officeDocument/2006/relationships/font" Target="fonts/OpenSansLight-boldItalic.fntdata"/><Relationship Id="rId15" Type="http://schemas.openxmlformats.org/officeDocument/2006/relationships/slide" Target="slides/slide10.xml"/><Relationship Id="rId59" Type="http://schemas.openxmlformats.org/officeDocument/2006/relationships/font" Target="fonts/OpenSans-italic.fntdata"/><Relationship Id="rId14" Type="http://schemas.openxmlformats.org/officeDocument/2006/relationships/slide" Target="slides/slide9.xml"/><Relationship Id="rId58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ad00c461c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ad00c461c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ad00c461c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aad00c461c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aad00c461c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aad00c461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ad00c461c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ad00c461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aad00c461c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aad00c461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ad00c461c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aad00c461c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aad00c461c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2aad00c461c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ad00c461c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aad00c461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aad00c461c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aad00c461c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ad00c461c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aad00c461c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aad00c46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aad00c46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aad00c461c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aad00c461c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ad00c461c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aad00c461c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aad00c461c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aad00c461c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aad00c461c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aad00c461c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aad00c461c_0_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aad00c461c_0_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aad00c461c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aad00c461c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ad00c461c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aad00c461c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2aad00c461c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2aad00c461c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aad00c461c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aad00c461c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ad00c461c_0_2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2aad00c461c_0_2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aad00c461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aad00c461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2aad00c461c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2aad00c461c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aacc5af179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aacc5af179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ad00c461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aad00c461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ad00c461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ad00c461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ad00c461c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aad00c461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aad00c461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aad00c461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ad00c461c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ad00c461c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ad00c461c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aad00c461c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4" name="Google Shape;14;p2"/>
          <p:cNvPicPr preferRelativeResize="0"/>
          <p:nvPr/>
        </p:nvPicPr>
        <p:blipFill rotWithShape="1">
          <a:blip r:embed="rId2">
            <a:alphaModFix/>
          </a:blip>
          <a:srcRect b="59113" l="0" r="0" t="0"/>
          <a:stretch/>
        </p:blipFill>
        <p:spPr>
          <a:xfrm>
            <a:off x="0" y="2651100"/>
            <a:ext cx="9144000" cy="24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TITLE_1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4256800" y="264475"/>
            <a:ext cx="4412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4256700" y="2067725"/>
            <a:ext cx="4412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2400">
                <a:solidFill>
                  <a:schemeClr val="lt2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15626" l="0" r="57757" t="0"/>
          <a:stretch/>
        </p:blipFill>
        <p:spPr>
          <a:xfrm>
            <a:off x="0" y="0"/>
            <a:ext cx="386255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485875" y="1714500"/>
            <a:ext cx="8183700" cy="7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" name="Google Shape;23;p4"/>
          <p:cNvPicPr preferRelativeResize="0"/>
          <p:nvPr/>
        </p:nvPicPr>
        <p:blipFill rotWithShape="1">
          <a:blip r:embed="rId2">
            <a:alphaModFix/>
          </a:blip>
          <a:srcRect b="59113" l="0" r="0" t="0"/>
          <a:stretch/>
        </p:blipFill>
        <p:spPr>
          <a:xfrm>
            <a:off x="5725" y="2651100"/>
            <a:ext cx="9144000" cy="249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/>
          <p:cNvPicPr preferRelativeResize="0"/>
          <p:nvPr/>
        </p:nvPicPr>
        <p:blipFill rotWithShape="1">
          <a:blip r:embed="rId2">
            <a:alphaModFix/>
          </a:blip>
          <a:srcRect b="15626" l="32328" r="52860" t="0"/>
          <a:stretch/>
        </p:blipFill>
        <p:spPr>
          <a:xfrm>
            <a:off x="7750" y="-350"/>
            <a:ext cx="135440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" name="Google Shape;26;p5"/>
          <p:cNvCxnSpPr>
            <a:stCxn id="27" idx="4"/>
            <a:endCxn id="28" idx="0"/>
          </p:cNvCxnSpPr>
          <p:nvPr/>
        </p:nvCxnSpPr>
        <p:spPr>
          <a:xfrm>
            <a:off x="1178925" y="2102500"/>
            <a:ext cx="0" cy="200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" name="Google Shape;29;p5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1622000" y="1152475"/>
            <a:ext cx="721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1114425" y="19735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28" name="Google Shape;28;p5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34" name="Google Shape;34;p5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35" name="Google Shape;35;p5"/>
          <p:cNvSpPr txBox="1"/>
          <p:nvPr/>
        </p:nvSpPr>
        <p:spPr>
          <a:xfrm>
            <a:off x="255350" y="182067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is a GIS?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36" name="Google Shape;36;p5"/>
          <p:cNvSpPr txBox="1"/>
          <p:nvPr/>
        </p:nvSpPr>
        <p:spPr>
          <a:xfrm>
            <a:off x="255350" y="23600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applications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37" name="Google Shape;37;p5"/>
          <p:cNvSpPr txBox="1"/>
          <p:nvPr/>
        </p:nvSpPr>
        <p:spPr>
          <a:xfrm>
            <a:off x="255350" y="289942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models and data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38" name="Google Shape;38;p5"/>
          <p:cNvSpPr txBox="1"/>
          <p:nvPr/>
        </p:nvSpPr>
        <p:spPr>
          <a:xfrm>
            <a:off x="255350" y="343880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Computing technologies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39" name="Google Shape;39;p5"/>
          <p:cNvSpPr txBox="1"/>
          <p:nvPr/>
        </p:nvSpPr>
        <p:spPr>
          <a:xfrm>
            <a:off x="255350" y="39602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makes spatial special?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6"/>
          <p:cNvPicPr preferRelativeResize="0"/>
          <p:nvPr/>
        </p:nvPicPr>
        <p:blipFill rotWithShape="1">
          <a:blip r:embed="rId2">
            <a:alphaModFix/>
          </a:blip>
          <a:srcRect b="15626" l="32328" r="52860" t="0"/>
          <a:stretch/>
        </p:blipFill>
        <p:spPr>
          <a:xfrm>
            <a:off x="7750" y="-350"/>
            <a:ext cx="135440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" name="Google Shape;42;p6"/>
          <p:cNvCxnSpPr>
            <a:stCxn id="43" idx="4"/>
            <a:endCxn id="44" idx="0"/>
          </p:cNvCxnSpPr>
          <p:nvPr/>
        </p:nvCxnSpPr>
        <p:spPr>
          <a:xfrm>
            <a:off x="1178925" y="2102500"/>
            <a:ext cx="0" cy="200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" name="Google Shape;43;p6"/>
          <p:cNvSpPr/>
          <p:nvPr/>
        </p:nvSpPr>
        <p:spPr>
          <a:xfrm>
            <a:off x="1114425" y="19735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44" name="Google Shape;44;p6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48" name="Google Shape;48;p6"/>
          <p:cNvSpPr txBox="1"/>
          <p:nvPr/>
        </p:nvSpPr>
        <p:spPr>
          <a:xfrm>
            <a:off x="255350" y="182067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is a GIS?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49" name="Google Shape;49;p6"/>
          <p:cNvSpPr txBox="1"/>
          <p:nvPr/>
        </p:nvSpPr>
        <p:spPr>
          <a:xfrm>
            <a:off x="255350" y="23600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applications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50" name="Google Shape;50;p6"/>
          <p:cNvSpPr txBox="1"/>
          <p:nvPr/>
        </p:nvSpPr>
        <p:spPr>
          <a:xfrm>
            <a:off x="255350" y="289942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models and data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51" name="Google Shape;51;p6"/>
          <p:cNvSpPr txBox="1"/>
          <p:nvPr/>
        </p:nvSpPr>
        <p:spPr>
          <a:xfrm>
            <a:off x="255350" y="343880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Computing technologies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52" name="Google Shape;52;p6"/>
          <p:cNvSpPr txBox="1"/>
          <p:nvPr/>
        </p:nvSpPr>
        <p:spPr>
          <a:xfrm>
            <a:off x="255350" y="39602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makes spatial special?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53" name="Google Shape;53;p6"/>
          <p:cNvSpPr txBox="1"/>
          <p:nvPr>
            <p:ph type="title"/>
          </p:nvPr>
        </p:nvSpPr>
        <p:spPr>
          <a:xfrm>
            <a:off x="1614975" y="445025"/>
            <a:ext cx="72171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" type="body"/>
          </p:nvPr>
        </p:nvSpPr>
        <p:spPr>
          <a:xfrm>
            <a:off x="1644650" y="1152475"/>
            <a:ext cx="347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5" name="Google Shape;55;p6"/>
          <p:cNvSpPr txBox="1"/>
          <p:nvPr>
            <p:ph idx="2" type="body"/>
          </p:nvPr>
        </p:nvSpPr>
        <p:spPr>
          <a:xfrm>
            <a:off x="5360175" y="1152475"/>
            <a:ext cx="347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6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15626" l="32328" r="52860" t="0"/>
          <a:stretch/>
        </p:blipFill>
        <p:spPr>
          <a:xfrm>
            <a:off x="7750" y="-350"/>
            <a:ext cx="135440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Google Shape;59;p7"/>
          <p:cNvCxnSpPr>
            <a:stCxn id="60" idx="4"/>
            <a:endCxn id="61" idx="0"/>
          </p:cNvCxnSpPr>
          <p:nvPr/>
        </p:nvCxnSpPr>
        <p:spPr>
          <a:xfrm>
            <a:off x="1178925" y="2102500"/>
            <a:ext cx="0" cy="2004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Google Shape;60;p7"/>
          <p:cNvSpPr/>
          <p:nvPr/>
        </p:nvSpPr>
        <p:spPr>
          <a:xfrm>
            <a:off x="1114425" y="19735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62" name="Google Shape;62;p7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63" name="Google Shape;63;p7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61" name="Google Shape;61;p7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64" name="Google Shape;64;p7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5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65" name="Google Shape;65;p7"/>
          <p:cNvSpPr txBox="1"/>
          <p:nvPr/>
        </p:nvSpPr>
        <p:spPr>
          <a:xfrm>
            <a:off x="255350" y="182067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is a GIS?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66" name="Google Shape;66;p7"/>
          <p:cNvSpPr txBox="1"/>
          <p:nvPr/>
        </p:nvSpPr>
        <p:spPr>
          <a:xfrm>
            <a:off x="255350" y="23600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applications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67" name="Google Shape;67;p7"/>
          <p:cNvSpPr txBox="1"/>
          <p:nvPr/>
        </p:nvSpPr>
        <p:spPr>
          <a:xfrm>
            <a:off x="255350" y="2899425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GIS models and data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68" name="Google Shape;68;p7"/>
          <p:cNvSpPr txBox="1"/>
          <p:nvPr/>
        </p:nvSpPr>
        <p:spPr>
          <a:xfrm>
            <a:off x="255350" y="343880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Computing technologies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69" name="Google Shape;69;p7"/>
          <p:cNvSpPr txBox="1"/>
          <p:nvPr/>
        </p:nvSpPr>
        <p:spPr>
          <a:xfrm>
            <a:off x="255350" y="3960250"/>
            <a:ext cx="859200" cy="4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lt1"/>
                </a:solidFill>
                <a:latin typeface="Cormorant Garamond SemiBold"/>
                <a:ea typeface="Cormorant Garamond SemiBold"/>
                <a:cs typeface="Cormorant Garamond SemiBold"/>
                <a:sym typeface="Cormorant Garamond SemiBold"/>
              </a:rPr>
              <a:t>What makes spatial special?</a:t>
            </a:r>
            <a:endParaRPr sz="900">
              <a:solidFill>
                <a:schemeClr val="lt1"/>
              </a:solidFill>
              <a:latin typeface="Cormorant Garamond SemiBold"/>
              <a:ea typeface="Cormorant Garamond SemiBold"/>
              <a:cs typeface="Cormorant Garamond SemiBold"/>
              <a:sym typeface="Cormorant Garamond SemiBold"/>
            </a:endParaRPr>
          </a:p>
        </p:txBody>
      </p:sp>
      <p:sp>
        <p:nvSpPr>
          <p:cNvPr id="70" name="Google Shape;70;p7"/>
          <p:cNvSpPr txBox="1"/>
          <p:nvPr>
            <p:ph type="title"/>
          </p:nvPr>
        </p:nvSpPr>
        <p:spPr>
          <a:xfrm>
            <a:off x="1614975" y="445025"/>
            <a:ext cx="72171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1" name="Google Shape;71;p7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pter">
  <p:cSld name="MAIN_POINT">
    <p:bg>
      <p:bgPr>
        <a:solidFill>
          <a:schemeClr val="accent4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0" y="0"/>
            <a:ext cx="51435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8"/>
          <p:cNvSpPr txBox="1"/>
          <p:nvPr>
            <p:ph type="title"/>
          </p:nvPr>
        </p:nvSpPr>
        <p:spPr>
          <a:xfrm>
            <a:off x="1684050" y="526350"/>
            <a:ext cx="7116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l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614975" y="445025"/>
            <a:ext cx="7217100" cy="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pen Sans"/>
              <a:buNone/>
              <a:defRPr b="1" sz="3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615100" y="1152475"/>
            <a:ext cx="72171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ormorant Garamond Medium"/>
              <a:buChar char="●"/>
              <a:defRPr sz="1800"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○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■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●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○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■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●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○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ormorant Garamond Medium"/>
              <a:buChar char="■"/>
              <a:defRPr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9275" y="4725200"/>
            <a:ext cx="548700" cy="3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buNone/>
              <a:defRPr sz="900">
                <a:solidFill>
                  <a:schemeClr val="lt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1684050" y="4760150"/>
            <a:ext cx="7148100" cy="2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© Duckham, Sun, Worboys (2024) GIS: A Computing Perspective, Third Edition, CRC Press </a:t>
            </a:r>
            <a:endParaRPr sz="900">
              <a:solidFill>
                <a:schemeClr val="dk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5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gisacp.duckham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0"/>
          <p:cNvSpPr txBox="1"/>
          <p:nvPr>
            <p:ph type="title"/>
          </p:nvPr>
        </p:nvSpPr>
        <p:spPr>
          <a:xfrm>
            <a:off x="1684050" y="526350"/>
            <a:ext cx="7116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Chapter 1:</a:t>
            </a:r>
            <a:br>
              <a:rPr lang="en-GB"/>
            </a:br>
            <a:r>
              <a:rPr lang="en-GB"/>
              <a:t>Introduction</a:t>
            </a:r>
            <a:endParaRPr/>
          </a:p>
        </p:txBody>
      </p:sp>
      <p:sp>
        <p:nvSpPr>
          <p:cNvPr id="82" name="Google Shape;82;p10"/>
          <p:cNvSpPr txBox="1"/>
          <p:nvPr/>
        </p:nvSpPr>
        <p:spPr>
          <a:xfrm>
            <a:off x="428625" y="1785950"/>
            <a:ext cx="411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9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Distributed</a:t>
            </a:r>
            <a:r>
              <a:rPr lang="en-GB"/>
              <a:t> data</a:t>
            </a:r>
            <a:endParaRPr/>
          </a:p>
        </p:txBody>
      </p:sp>
      <p:sp>
        <p:nvSpPr>
          <p:cNvPr id="144" name="Google Shape;144;p19"/>
          <p:cNvSpPr txBox="1"/>
          <p:nvPr>
            <p:ph idx="1" type="body"/>
          </p:nvPr>
        </p:nvSpPr>
        <p:spPr>
          <a:xfrm>
            <a:off x="1621775" y="1152475"/>
            <a:ext cx="232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distributed tourist information system capable of combining multiple information sources in a smartphone app </a:t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46" name="Google Shape;14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3400" y="1168163"/>
            <a:ext cx="4873274" cy="338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Terrain</a:t>
            </a:r>
            <a:r>
              <a:rPr lang="en-GB"/>
              <a:t> analysis</a:t>
            </a:r>
            <a:endParaRPr/>
          </a:p>
        </p:txBody>
      </p:sp>
      <p:sp>
        <p:nvSpPr>
          <p:cNvPr id="152" name="Google Shape;152;p20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Siting an opencast mine to minimize visual pollution</a:t>
            </a:r>
            <a:endParaRPr/>
          </a:p>
        </p:txBody>
      </p:sp>
      <p:sp>
        <p:nvSpPr>
          <p:cNvPr id="153" name="Google Shape;153;p20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54" name="Google Shape;15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3325" y="2506910"/>
            <a:ext cx="2683727" cy="2045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2470" y="659199"/>
            <a:ext cx="3895818" cy="20457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13849" y="2672638"/>
            <a:ext cx="3893053" cy="20457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Layer-based</a:t>
            </a:r>
            <a:r>
              <a:rPr lang="en-GB"/>
              <a:t> analysis</a:t>
            </a:r>
            <a:endParaRPr/>
          </a:p>
        </p:txBody>
      </p:sp>
      <p:sp>
        <p:nvSpPr>
          <p:cNvPr id="162" name="Google Shape;162;p21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Identifying sites for extraction of </a:t>
            </a:r>
            <a:r>
              <a:rPr lang="en-GB"/>
              <a:t>mineral</a:t>
            </a:r>
            <a:r>
              <a:rPr lang="en-GB"/>
              <a:t> ore deposits</a:t>
            </a:r>
            <a:endParaRPr/>
          </a:p>
        </p:txBody>
      </p:sp>
      <p:sp>
        <p:nvSpPr>
          <p:cNvPr id="163" name="Google Shape;163;p21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64" name="Google Shape;1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5476" y="662359"/>
            <a:ext cx="3326176" cy="39806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Location</a:t>
            </a:r>
            <a:r>
              <a:rPr lang="en-GB"/>
              <a:t> analysis</a:t>
            </a:r>
            <a:endParaRPr/>
          </a:p>
        </p:txBody>
      </p:sp>
      <p:sp>
        <p:nvSpPr>
          <p:cNvPr id="170" name="Google Shape;170;p22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Locating a new </a:t>
            </a:r>
            <a:r>
              <a:rPr lang="en-GB"/>
              <a:t>clinic</a:t>
            </a:r>
            <a:r>
              <a:rPr lang="en-GB"/>
              <a:t> in an accessible location in The Potteries</a:t>
            </a:r>
            <a:endParaRPr/>
          </a:p>
        </p:txBody>
      </p:sp>
      <p:sp>
        <p:nvSpPr>
          <p:cNvPr id="171" name="Google Shape;171;p22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850" y="1919550"/>
            <a:ext cx="3724002" cy="3103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9275" y="1000078"/>
            <a:ext cx="3650426" cy="3038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Spatiotemporal</a:t>
            </a:r>
            <a:r>
              <a:rPr lang="en-GB"/>
              <a:t> analysis</a:t>
            </a:r>
            <a:endParaRPr/>
          </a:p>
        </p:txBody>
      </p:sp>
      <p:sp>
        <p:nvSpPr>
          <p:cNvPr id="179" name="Google Shape;179;p23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Tracking changes over time in land and land usage</a:t>
            </a:r>
            <a:endParaRPr/>
          </a:p>
        </p:txBody>
      </p:sp>
      <p:sp>
        <p:nvSpPr>
          <p:cNvPr id="180" name="Google Shape;180;p23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2658" y="1300150"/>
            <a:ext cx="3940013" cy="27074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2001" y="2050275"/>
            <a:ext cx="3999826" cy="27074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83" name="Google Shape;183;p23"/>
          <p:cNvSpPr txBox="1"/>
          <p:nvPr/>
        </p:nvSpPr>
        <p:spPr>
          <a:xfrm>
            <a:off x="6092675" y="8999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Image source: Ordnance Survey</a:t>
            </a:r>
            <a:endParaRPr sz="1000"/>
          </a:p>
        </p:txBody>
      </p:sp>
      <p:sp>
        <p:nvSpPr>
          <p:cNvPr id="184" name="Google Shape;184;p23"/>
          <p:cNvSpPr txBox="1"/>
          <p:nvPr/>
        </p:nvSpPr>
        <p:spPr>
          <a:xfrm>
            <a:off x="5650713" y="4445700"/>
            <a:ext cx="6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1924</a:t>
            </a:r>
            <a:endParaRPr sz="1000"/>
          </a:p>
        </p:txBody>
      </p:sp>
      <p:sp>
        <p:nvSpPr>
          <p:cNvPr id="185" name="Google Shape;185;p23"/>
          <p:cNvSpPr txBox="1"/>
          <p:nvPr/>
        </p:nvSpPr>
        <p:spPr>
          <a:xfrm>
            <a:off x="6296613" y="3960000"/>
            <a:ext cx="679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>
                <a:solidFill>
                  <a:schemeClr val="accen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1878</a:t>
            </a:r>
            <a:endParaRPr sz="1000"/>
          </a:p>
        </p:txBody>
      </p:sp>
      <p:sp>
        <p:nvSpPr>
          <p:cNvPr id="186" name="Google Shape;186;p23"/>
          <p:cNvSpPr/>
          <p:nvPr/>
        </p:nvSpPr>
        <p:spPr>
          <a:xfrm rot="10800000">
            <a:off x="5532213" y="3910025"/>
            <a:ext cx="764400" cy="6930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Digital twins</a:t>
            </a:r>
            <a:endParaRPr/>
          </a:p>
        </p:txBody>
      </p:sp>
      <p:sp>
        <p:nvSpPr>
          <p:cNvPr id="192" name="Google Shape;192;p24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Digital representations of the physical world for smart cities</a:t>
            </a:r>
            <a:endParaRPr/>
          </a:p>
        </p:txBody>
      </p:sp>
      <p:sp>
        <p:nvSpPr>
          <p:cNvPr id="193" name="Google Shape;193;p24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94" name="Google Shape;1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4900" y="1114425"/>
            <a:ext cx="4773276" cy="3579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5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1.3</a:t>
            </a:r>
            <a:endParaRPr/>
          </a:p>
        </p:txBody>
      </p:sp>
      <p:sp>
        <p:nvSpPr>
          <p:cNvPr id="200" name="Google Shape;200;p25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GIS models and data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Models, information, and data</a:t>
            </a:r>
            <a:endParaRPr/>
          </a:p>
        </p:txBody>
      </p:sp>
      <p:sp>
        <p:nvSpPr>
          <p:cNvPr id="206" name="Google Shape;206;p26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07" name="Google Shape;20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8075" y="1878151"/>
            <a:ext cx="6381525" cy="2690725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6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Information = data + context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7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Raster and vector</a:t>
            </a:r>
            <a:r>
              <a:rPr lang="en-GB"/>
              <a:t> data</a:t>
            </a:r>
            <a:endParaRPr/>
          </a:p>
        </p:txBody>
      </p:sp>
      <p:sp>
        <p:nvSpPr>
          <p:cNvPr id="214" name="Google Shape;214;p27"/>
          <p:cNvSpPr txBox="1"/>
          <p:nvPr>
            <p:ph idx="1" type="body"/>
          </p:nvPr>
        </p:nvSpPr>
        <p:spPr>
          <a:xfrm>
            <a:off x="1933813" y="3675175"/>
            <a:ext cx="300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Raster </a:t>
            </a:r>
            <a:r>
              <a:rPr lang="en-GB"/>
              <a:t>data is structured as an array or grid of cells, referred to as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pixels</a:t>
            </a:r>
            <a:endParaRPr b="1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  <p:sp>
        <p:nvSpPr>
          <p:cNvPr id="215" name="Google Shape;215;p27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16" name="Google Shape;21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5950" y="1153245"/>
            <a:ext cx="2896036" cy="2521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64052" y="1142250"/>
            <a:ext cx="2936997" cy="2543924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7"/>
          <p:cNvSpPr txBox="1"/>
          <p:nvPr>
            <p:ph idx="1" type="body"/>
          </p:nvPr>
        </p:nvSpPr>
        <p:spPr>
          <a:xfrm>
            <a:off x="5329250" y="3675175"/>
            <a:ext cx="3074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/>
              <a:t>Vector</a:t>
            </a:r>
            <a:r>
              <a:rPr lang="en-GB"/>
              <a:t> data is structured as points and line segments defined by end-points (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vectors</a:t>
            </a:r>
            <a:r>
              <a:rPr lang="en-GB"/>
              <a:t>)</a:t>
            </a:r>
            <a:endParaRPr b="1">
              <a:latin typeface="Cormorant Garamond"/>
              <a:ea typeface="Cormorant Garamond"/>
              <a:cs typeface="Cormorant Garamond"/>
              <a:sym typeface="Cormorant Garamon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Spatial data retrieval</a:t>
            </a:r>
            <a:endParaRPr/>
          </a:p>
        </p:txBody>
      </p:sp>
      <p:sp>
        <p:nvSpPr>
          <p:cNvPr id="224" name="Google Shape;224;p28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Retrieve the town that contains the lat-long coordinate location 53.0280, -2.1747 (a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point query</a:t>
            </a:r>
            <a:r>
              <a:rPr lang="en-GB"/>
              <a:t>, answer “Hanley”).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Retrieve names and addresses of all potteries that lie outside built-up areas (a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region query</a:t>
            </a:r>
            <a:r>
              <a:rPr lang="en-GB"/>
              <a:t>, answer “Wedgwood Pottery Centre”).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Retrieve the closest pottery to Minton Pottery (a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nearest neighbor query</a:t>
            </a:r>
            <a:r>
              <a:rPr lang="en-GB"/>
              <a:t>, answer “Spode Pottery”).</a:t>
            </a:r>
            <a:endParaRPr/>
          </a:p>
        </p:txBody>
      </p:sp>
      <p:sp>
        <p:nvSpPr>
          <p:cNvPr id="225" name="Google Shape;225;p28"/>
          <p:cNvSpPr/>
          <p:nvPr/>
        </p:nvSpPr>
        <p:spPr>
          <a:xfrm>
            <a:off x="1114425" y="30403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26" name="Google Shape;2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7848" y="496475"/>
            <a:ext cx="3462401" cy="415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 txBox="1"/>
          <p:nvPr>
            <p:ph type="ctrTitle"/>
          </p:nvPr>
        </p:nvSpPr>
        <p:spPr>
          <a:xfrm>
            <a:off x="4256800" y="264475"/>
            <a:ext cx="4412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Learning outcomes</a:t>
            </a:r>
            <a:endParaRPr/>
          </a:p>
        </p:txBody>
      </p:sp>
      <p:sp>
        <p:nvSpPr>
          <p:cNvPr id="88" name="Google Shape;88;p11"/>
          <p:cNvSpPr txBox="1"/>
          <p:nvPr>
            <p:ph idx="1" type="subTitle"/>
          </p:nvPr>
        </p:nvSpPr>
        <p:spPr>
          <a:xfrm>
            <a:off x="4256700" y="2067725"/>
            <a:ext cx="4412700" cy="25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62500"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define and describe the main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functions of a GIS</a:t>
            </a:r>
            <a:r>
              <a:rPr lang="en-GB"/>
              <a:t> and discuss example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applications</a:t>
            </a:r>
            <a:r>
              <a:rPr lang="en-GB"/>
              <a:t> of the technology;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summarize the key features of the general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computing technologies</a:t>
            </a:r>
            <a:r>
              <a:rPr lang="en-GB"/>
              <a:t> that underpin any GIS;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explain the particular importance of the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database</a:t>
            </a:r>
            <a:r>
              <a:rPr lang="en-GB"/>
              <a:t>, which lies at the heart of every GIS; and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reflect on what makes GIS special, and more generally on why “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spatial is special</a:t>
            </a:r>
            <a:r>
              <a:rPr lang="en-GB"/>
              <a:t>” 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1.4</a:t>
            </a:r>
            <a:endParaRPr/>
          </a:p>
        </p:txBody>
      </p:sp>
      <p:sp>
        <p:nvSpPr>
          <p:cNvPr id="232" name="Google Shape;232;p29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Computing technologies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0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Processing and control</a:t>
            </a:r>
            <a:endParaRPr/>
          </a:p>
        </p:txBody>
      </p:sp>
      <p:sp>
        <p:nvSpPr>
          <p:cNvPr id="238" name="Google Shape;238;p30"/>
          <p:cNvSpPr txBox="1"/>
          <p:nvPr>
            <p:ph idx="1" type="body"/>
          </p:nvPr>
        </p:nvSpPr>
        <p:spPr>
          <a:xfrm>
            <a:off x="1622000" y="1152475"/>
            <a:ext cx="36573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Processing of data in the computer hardware is handled by the central processing unit (CPU):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The control unit is responsible for the controlling, managing, and allocating resources.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The ALU (arithmetic/logic unit) is responsible for the actual processing functions.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The instruction cycle involves four steps: 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retrieve an instruction from storage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decode the stored instruction to determine what operation must be performed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execute the operation</a:t>
            </a:r>
            <a:endParaRPr/>
          </a:p>
          <a:p>
            <a:pPr indent="-304165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-GB"/>
              <a:t>store the result</a:t>
            </a:r>
            <a:endParaRPr/>
          </a:p>
        </p:txBody>
      </p:sp>
      <p:sp>
        <p:nvSpPr>
          <p:cNvPr id="239" name="Google Shape;239;p30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40" name="Google Shape;24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9299" y="1068424"/>
            <a:ext cx="3539527" cy="359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1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Storage</a:t>
            </a:r>
            <a:endParaRPr/>
          </a:p>
        </p:txBody>
      </p:sp>
      <p:sp>
        <p:nvSpPr>
          <p:cNvPr id="246" name="Google Shape;246;p31"/>
          <p:cNvSpPr txBox="1"/>
          <p:nvPr>
            <p:ph idx="1" type="body"/>
          </p:nvPr>
        </p:nvSpPr>
        <p:spPr>
          <a:xfrm>
            <a:off x="1622000" y="1152475"/>
            <a:ext cx="35001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Primary s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torage</a:t>
            </a:r>
            <a:r>
              <a:rPr lang="en-GB"/>
              <a:t> that can be directly manipulated by the CPU: relatively expensive and generally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volatile</a:t>
            </a:r>
            <a:r>
              <a:rPr lang="en-GB"/>
              <a:t> (stored data is lost when the power to the storage device is turned off).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Secondary storage</a:t>
            </a:r>
            <a:r>
              <a:rPr lang="en-GB"/>
              <a:t> that can be accessed only indirectly by the CPU: relatively cheaper than primary storage and normally non-volatile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Tertiary storage</a:t>
            </a:r>
            <a:r>
              <a:rPr lang="en-GB"/>
              <a:t> used to archive huge volumes of data that will be accessed only infrequently: the cheapest of all storage and always non-volatile.</a:t>
            </a:r>
            <a:endParaRPr/>
          </a:p>
        </p:txBody>
      </p:sp>
      <p:sp>
        <p:nvSpPr>
          <p:cNvPr id="247" name="Google Shape;247;p31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48" name="Google Shape;2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1675" y="1232475"/>
            <a:ext cx="3768799" cy="328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Digital communication</a:t>
            </a:r>
            <a:endParaRPr/>
          </a:p>
        </p:txBody>
      </p:sp>
      <p:sp>
        <p:nvSpPr>
          <p:cNvPr id="254" name="Google Shape;254;p32"/>
          <p:cNvSpPr txBox="1"/>
          <p:nvPr>
            <p:ph idx="1" type="body"/>
          </p:nvPr>
        </p:nvSpPr>
        <p:spPr>
          <a:xfrm>
            <a:off x="1622000" y="1152475"/>
            <a:ext cx="31071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All communication networks use electromagnetic (EM) radiation as a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carrier wave</a:t>
            </a:r>
            <a:r>
              <a:rPr lang="en-GB"/>
              <a:t> to propagate signals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The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frequency</a:t>
            </a:r>
            <a:r>
              <a:rPr lang="en-GB"/>
              <a:t> of the carrier wave is the number of cycles a wave completes per unit time. 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Frequency is inversely proportional to the carrier wave's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wavelength</a:t>
            </a:r>
            <a:r>
              <a:rPr lang="en-GB"/>
              <a:t>: the length of each cycle.</a:t>
            </a:r>
            <a:r>
              <a:rPr lang="en-GB"/>
              <a:t> 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Shorter wavelengths can carry more data than radiation with a longer wavelength. 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However, shorter wavelength EM signals degrade more quickly than longer wavelengths</a:t>
            </a:r>
            <a:endParaRPr/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The range of wavelengths or frequencies available for data transmission is called the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bandwidth</a:t>
            </a:r>
            <a:r>
              <a:rPr lang="en-GB"/>
              <a:t> </a:t>
            </a:r>
            <a:endParaRPr/>
          </a:p>
        </p:txBody>
      </p:sp>
      <p:sp>
        <p:nvSpPr>
          <p:cNvPr id="255" name="Google Shape;255;p32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56" name="Google Shape;25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2050" y="1687550"/>
            <a:ext cx="4080950" cy="252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3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</a:t>
            </a:r>
            <a:r>
              <a:rPr lang="en-GB"/>
              <a:t>ommunication networks</a:t>
            </a:r>
            <a:endParaRPr/>
          </a:p>
        </p:txBody>
      </p:sp>
      <p:sp>
        <p:nvSpPr>
          <p:cNvPr id="262" name="Google Shape;262;p33"/>
          <p:cNvSpPr txBox="1"/>
          <p:nvPr>
            <p:ph idx="1" type="body"/>
          </p:nvPr>
        </p:nvSpPr>
        <p:spPr>
          <a:xfrm>
            <a:off x="1622000" y="1152475"/>
            <a:ext cx="26214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WAN (wide area network): operates over large-scale geographical regions, such as states and countries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LAN (local area network): connects groups of computers over medium- to small-scale geographical regions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PAN (personal area network): operates over very small geographic or sub geographic areas, typically only a few meters in size.</a:t>
            </a:r>
            <a:endParaRPr/>
          </a:p>
        </p:txBody>
      </p:sp>
      <p:sp>
        <p:nvSpPr>
          <p:cNvPr id="263" name="Google Shape;263;p33"/>
          <p:cNvSpPr/>
          <p:nvPr/>
        </p:nvSpPr>
        <p:spPr>
          <a:xfrm>
            <a:off x="1114425" y="35737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64" name="Google Shape;26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3175" y="1430750"/>
            <a:ext cx="4629848" cy="3036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4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1.5</a:t>
            </a:r>
            <a:endParaRPr/>
          </a:p>
        </p:txBody>
      </p:sp>
      <p:sp>
        <p:nvSpPr>
          <p:cNvPr id="270" name="Google Shape;270;p34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makes spatial special?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5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1: Structure</a:t>
            </a:r>
            <a:endParaRPr/>
          </a:p>
        </p:txBody>
      </p:sp>
      <p:sp>
        <p:nvSpPr>
          <p:cNvPr id="276" name="Google Shape;276;p35"/>
          <p:cNvSpPr txBox="1"/>
          <p:nvPr>
            <p:ph idx="1" type="body"/>
          </p:nvPr>
        </p:nvSpPr>
        <p:spPr>
          <a:xfrm>
            <a:off x="1622000" y="1152475"/>
            <a:ext cx="35502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</a:t>
            </a:r>
            <a:r>
              <a:rPr lang="en-GB"/>
              <a:t>he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structure</a:t>
            </a:r>
            <a:r>
              <a:rPr lang="en-GB"/>
              <a:t> of spatial information is different to other types of data and requires special handling. </a:t>
            </a:r>
            <a:endParaRPr/>
          </a:p>
        </p:txBody>
      </p:sp>
      <p:sp>
        <p:nvSpPr>
          <p:cNvPr id="277" name="Google Shape;277;p35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78" name="Google Shape;278;p35"/>
          <p:cNvPicPr preferRelativeResize="0"/>
          <p:nvPr/>
        </p:nvPicPr>
        <p:blipFill rotWithShape="1">
          <a:blip r:embed="rId3">
            <a:alphaModFix/>
          </a:blip>
          <a:srcRect b="51102" l="32417" r="27762" t="0"/>
          <a:stretch/>
        </p:blipFill>
        <p:spPr>
          <a:xfrm>
            <a:off x="5100650" y="1264850"/>
            <a:ext cx="3671875" cy="348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6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2: Dynamism</a:t>
            </a:r>
            <a:endParaRPr/>
          </a:p>
        </p:txBody>
      </p:sp>
      <p:sp>
        <p:nvSpPr>
          <p:cNvPr id="284" name="Google Shape;284;p36"/>
          <p:cNvSpPr txBox="1"/>
          <p:nvPr>
            <p:ph idx="1" type="body"/>
          </p:nvPr>
        </p:nvSpPr>
        <p:spPr>
          <a:xfrm>
            <a:off x="1622000" y="1152475"/>
            <a:ext cx="35502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Our geographical world is ever-changing.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Static “snapshots” are adequate for some purposes.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Dynamism</a:t>
            </a:r>
            <a:r>
              <a:rPr lang="en-GB"/>
              <a:t> acknowledges the need for more sophisticated, integrated spatiotemporal concepts and techniques in many cases.</a:t>
            </a:r>
            <a:endParaRPr/>
          </a:p>
        </p:txBody>
      </p:sp>
      <p:sp>
        <p:nvSpPr>
          <p:cNvPr id="285" name="Google Shape;285;p36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86" name="Google Shape;286;p36"/>
          <p:cNvPicPr preferRelativeResize="0"/>
          <p:nvPr/>
        </p:nvPicPr>
        <p:blipFill rotWithShape="1">
          <a:blip r:embed="rId3">
            <a:alphaModFix/>
          </a:blip>
          <a:srcRect b="40297" l="-4535" r="64715" t="14552"/>
          <a:stretch/>
        </p:blipFill>
        <p:spPr>
          <a:xfrm>
            <a:off x="5100650" y="1264850"/>
            <a:ext cx="3671875" cy="321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7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3: Interfaces</a:t>
            </a:r>
            <a:endParaRPr/>
          </a:p>
        </p:txBody>
      </p:sp>
      <p:sp>
        <p:nvSpPr>
          <p:cNvPr id="292" name="Google Shape;292;p37"/>
          <p:cNvSpPr txBox="1"/>
          <p:nvPr>
            <p:ph idx="1" type="body"/>
          </p:nvPr>
        </p:nvSpPr>
        <p:spPr>
          <a:xfrm>
            <a:off x="1622000" y="1152475"/>
            <a:ext cx="3550200" cy="373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Spatial data and GIS technology pervade almost every aspect of our lives today, from the biggest decisions of governments about how to respond to a global pandemic, to the smallest decisions about where to have lunch.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The connection between data and decisions is provided by an increasingly wide variety of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interfaces</a:t>
            </a:r>
            <a:r>
              <a:rPr lang="en-GB"/>
              <a:t>.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-GB"/>
              <a:t>To help people make the best possible decisions with the available data, those interfaces require careful and deliberate design.</a:t>
            </a:r>
            <a:endParaRPr/>
          </a:p>
        </p:txBody>
      </p:sp>
      <p:sp>
        <p:nvSpPr>
          <p:cNvPr id="293" name="Google Shape;293;p37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294" name="Google Shape;294;p37"/>
          <p:cNvPicPr preferRelativeResize="0"/>
          <p:nvPr/>
        </p:nvPicPr>
        <p:blipFill rotWithShape="1">
          <a:blip r:embed="rId3">
            <a:alphaModFix/>
          </a:blip>
          <a:srcRect b="-3156" l="15143" r="45036" t="58005"/>
          <a:stretch/>
        </p:blipFill>
        <p:spPr>
          <a:xfrm>
            <a:off x="5100650" y="1264850"/>
            <a:ext cx="3671875" cy="321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8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4: Cognition</a:t>
            </a:r>
            <a:endParaRPr/>
          </a:p>
        </p:txBody>
      </p:sp>
      <p:sp>
        <p:nvSpPr>
          <p:cNvPr id="300" name="Google Shape;300;p38"/>
          <p:cNvSpPr txBox="1"/>
          <p:nvPr>
            <p:ph idx="1" type="body"/>
          </p:nvPr>
        </p:nvSpPr>
        <p:spPr>
          <a:xfrm>
            <a:off x="1622000" y="1152475"/>
            <a:ext cx="35502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Humans have evolved specialized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cognitive</a:t>
            </a:r>
            <a:r>
              <a:rPr lang="en-GB"/>
              <a:t> capabilities for understanding and processing information about space.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Effective collaboration between humans and GIS involves acknowledging their complementary strengths and weaknesses.</a:t>
            </a:r>
            <a:endParaRPr/>
          </a:p>
        </p:txBody>
      </p:sp>
      <p:sp>
        <p:nvSpPr>
          <p:cNvPr id="301" name="Google Shape;301;p38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302" name="Google Shape;302;p38"/>
          <p:cNvPicPr preferRelativeResize="0"/>
          <p:nvPr/>
        </p:nvPicPr>
        <p:blipFill rotWithShape="1">
          <a:blip r:embed="rId3">
            <a:alphaModFix/>
          </a:blip>
          <a:srcRect b="-2853" l="48922" r="11257" t="57702"/>
          <a:stretch/>
        </p:blipFill>
        <p:spPr>
          <a:xfrm>
            <a:off x="5100650" y="1264850"/>
            <a:ext cx="3671875" cy="321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2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1.1</a:t>
            </a:r>
            <a:endParaRPr/>
          </a:p>
        </p:txBody>
      </p:sp>
      <p:sp>
        <p:nvSpPr>
          <p:cNvPr id="94" name="Google Shape;94;p12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GIS?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9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Theme 5: Uncertainty</a:t>
            </a:r>
            <a:endParaRPr/>
          </a:p>
        </p:txBody>
      </p:sp>
      <p:sp>
        <p:nvSpPr>
          <p:cNvPr id="308" name="Google Shape;308;p39"/>
          <p:cNvSpPr txBox="1"/>
          <p:nvPr>
            <p:ph idx="1" type="body"/>
          </p:nvPr>
        </p:nvSpPr>
        <p:spPr>
          <a:xfrm>
            <a:off x="1622000" y="1152475"/>
            <a:ext cx="3550200" cy="35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U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ncertainty</a:t>
            </a:r>
            <a:r>
              <a:rPr lang="en-GB"/>
              <a:t> is endemic in spatial data about that world.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can never rely on spatial data with complete certainty.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Working with uncertainty required techniques for managing and learning from uncertainty, just as much as reducing or expunging uncertainty</a:t>
            </a:r>
            <a:endParaRPr/>
          </a:p>
        </p:txBody>
      </p:sp>
      <p:sp>
        <p:nvSpPr>
          <p:cNvPr id="309" name="Google Shape;309;p39"/>
          <p:cNvSpPr/>
          <p:nvPr/>
        </p:nvSpPr>
        <p:spPr>
          <a:xfrm>
            <a:off x="1114425" y="41071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310" name="Google Shape;310;p39"/>
          <p:cNvPicPr preferRelativeResize="0"/>
          <p:nvPr/>
        </p:nvPicPr>
        <p:blipFill rotWithShape="1">
          <a:blip r:embed="rId3">
            <a:alphaModFix/>
          </a:blip>
          <a:srcRect b="41173" l="66817" r="-6637" t="13676"/>
          <a:stretch/>
        </p:blipFill>
        <p:spPr>
          <a:xfrm>
            <a:off x="5100650" y="1264850"/>
            <a:ext cx="3671875" cy="3214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0"/>
          <p:cNvSpPr txBox="1"/>
          <p:nvPr>
            <p:ph type="title"/>
          </p:nvPr>
        </p:nvSpPr>
        <p:spPr>
          <a:xfrm>
            <a:off x="1684050" y="526350"/>
            <a:ext cx="71160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Acknowledgments</a:t>
            </a:r>
            <a:endParaRPr/>
          </a:p>
        </p:txBody>
      </p:sp>
      <p:sp>
        <p:nvSpPr>
          <p:cNvPr id="316" name="Google Shape;316;p40"/>
          <p:cNvSpPr txBox="1"/>
          <p:nvPr/>
        </p:nvSpPr>
        <p:spPr>
          <a:xfrm>
            <a:off x="428625" y="1785950"/>
            <a:ext cx="411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sp>
        <p:nvSpPr>
          <p:cNvPr id="317" name="Google Shape;317;p40"/>
          <p:cNvSpPr txBox="1"/>
          <p:nvPr/>
        </p:nvSpPr>
        <p:spPr>
          <a:xfrm>
            <a:off x="2357550" y="3028950"/>
            <a:ext cx="6442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Book website: </a:t>
            </a:r>
            <a:r>
              <a:rPr lang="en-GB" sz="1800" u="sng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http://gisacp.duckham.org</a:t>
            </a:r>
            <a:r>
              <a:rPr lang="en-GB" sz="1800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 </a:t>
            </a:r>
            <a:br>
              <a:rPr lang="en-GB" sz="1800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</a:br>
            <a:r>
              <a:rPr lang="en-GB" sz="1800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All images: GIS: A Computing Perspective 3e, unless otherwise stated </a:t>
            </a:r>
            <a:endParaRPr sz="1800">
              <a:solidFill>
                <a:schemeClr val="lt1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Cormorant Garamond Medium"/>
                <a:ea typeface="Cormorant Garamond Medium"/>
                <a:cs typeface="Cormorant Garamond Medium"/>
                <a:sym typeface="Cormorant Garamond Medium"/>
              </a:rPr>
              <a:t>Artwork: Lou Bloomer</a:t>
            </a:r>
            <a:endParaRPr sz="1800">
              <a:solidFill>
                <a:schemeClr val="lt1"/>
              </a:solidFill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GIS?</a:t>
            </a:r>
            <a:endParaRPr/>
          </a:p>
        </p:txBody>
      </p:sp>
      <p:sp>
        <p:nvSpPr>
          <p:cNvPr id="100" name="Google Shape;100;p13"/>
          <p:cNvSpPr txBox="1"/>
          <p:nvPr>
            <p:ph idx="1" type="body"/>
          </p:nvPr>
        </p:nvSpPr>
        <p:spPr>
          <a:xfrm>
            <a:off x="1622000" y="1152475"/>
            <a:ext cx="721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information system</a:t>
            </a:r>
            <a:r>
              <a:rPr lang="en-GB"/>
              <a:t> is an association of people, machines, data, and procedures working together to collect, manage, analyze, and distribute information of importance to individuals or organizations.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A GIS is a special type of information system concerned with </a:t>
            </a:r>
            <a:r>
              <a:rPr b="1" lang="en-GB">
                <a:latin typeface="Cormorant Garamond"/>
                <a:ea typeface="Cormorant Garamond"/>
                <a:cs typeface="Cormorant Garamond"/>
                <a:sym typeface="Cormorant Garamond"/>
              </a:rPr>
              <a:t>geographically</a:t>
            </a:r>
            <a:r>
              <a:rPr lang="en-GB"/>
              <a:t> referenced data.</a:t>
            </a:r>
            <a:endParaRPr/>
          </a:p>
        </p:txBody>
      </p:sp>
      <p:sp>
        <p:nvSpPr>
          <p:cNvPr id="101" name="Google Shape;101;p13"/>
          <p:cNvSpPr/>
          <p:nvPr/>
        </p:nvSpPr>
        <p:spPr>
          <a:xfrm>
            <a:off x="1114425" y="19735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4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“shape” of GIS</a:t>
            </a:r>
            <a:endParaRPr/>
          </a:p>
        </p:txBody>
      </p:sp>
      <p:sp>
        <p:nvSpPr>
          <p:cNvPr id="107" name="Google Shape;107;p14"/>
          <p:cNvSpPr txBox="1"/>
          <p:nvPr>
            <p:ph idx="1" type="body"/>
          </p:nvPr>
        </p:nvSpPr>
        <p:spPr>
          <a:xfrm>
            <a:off x="1622000" y="1152475"/>
            <a:ext cx="260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storage and retrieval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analysis and processing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capture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sharing functions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Modeling, interaction, and user functions</a:t>
            </a:r>
            <a:endParaRPr/>
          </a:p>
        </p:txBody>
      </p:sp>
      <p:sp>
        <p:nvSpPr>
          <p:cNvPr id="108" name="Google Shape;108;p14"/>
          <p:cNvSpPr/>
          <p:nvPr/>
        </p:nvSpPr>
        <p:spPr>
          <a:xfrm>
            <a:off x="1114425" y="19735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09" name="Google Shape;10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4200" y="700075"/>
            <a:ext cx="4594350" cy="4021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/>
          <p:nvPr>
            <p:ph type="ctrTitle"/>
          </p:nvPr>
        </p:nvSpPr>
        <p:spPr>
          <a:xfrm>
            <a:off x="485875" y="264475"/>
            <a:ext cx="8183700" cy="147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Section 1.2</a:t>
            </a:r>
            <a:endParaRPr/>
          </a:p>
        </p:txBody>
      </p:sp>
      <p:sp>
        <p:nvSpPr>
          <p:cNvPr id="115" name="Google Shape;115;p15"/>
          <p:cNvSpPr txBox="1"/>
          <p:nvPr>
            <p:ph idx="1" type="subTitle"/>
          </p:nvPr>
        </p:nvSpPr>
        <p:spPr>
          <a:xfrm>
            <a:off x="485875" y="1738075"/>
            <a:ext cx="8183700" cy="8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GIS applications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GIS applications</a:t>
            </a:r>
            <a:endParaRPr/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1622000" y="1152475"/>
            <a:ext cx="721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 application types include: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Resources inventory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Network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Distributed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Terrain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Layer-based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Location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Spatiotemporal information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Digital twins</a:t>
            </a:r>
            <a:endParaRPr/>
          </a:p>
        </p:txBody>
      </p:sp>
      <p:sp>
        <p:nvSpPr>
          <p:cNvPr id="122" name="Google Shape;122;p16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Resources inventory</a:t>
            </a:r>
            <a:endParaRPr/>
          </a:p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 </a:t>
            </a:r>
            <a:r>
              <a:rPr lang="en-GB"/>
              <a:t>tourist</a:t>
            </a:r>
            <a:r>
              <a:rPr lang="en-GB"/>
              <a:t> information system with significant places of interest</a:t>
            </a:r>
            <a:endParaRPr/>
          </a:p>
        </p:txBody>
      </p:sp>
      <p:sp>
        <p:nvSpPr>
          <p:cNvPr id="129" name="Google Shape;129;p17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30" name="Google Shape;1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250" y="798600"/>
            <a:ext cx="3150348" cy="3770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/>
          <p:nvPr>
            <p:ph type="title"/>
          </p:nvPr>
        </p:nvSpPr>
        <p:spPr>
          <a:xfrm>
            <a:off x="1621775" y="445025"/>
            <a:ext cx="7210200" cy="6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Network analysis</a:t>
            </a:r>
            <a:endParaRPr/>
          </a:p>
        </p:txBody>
      </p:sp>
      <p:sp>
        <p:nvSpPr>
          <p:cNvPr id="136" name="Google Shape;136;p18"/>
          <p:cNvSpPr txBox="1"/>
          <p:nvPr>
            <p:ph idx="1" type="body"/>
          </p:nvPr>
        </p:nvSpPr>
        <p:spPr>
          <a:xfrm>
            <a:off x="1622000" y="1152475"/>
            <a:ext cx="342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Planning an efficient tour of The Potteries region</a:t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1114425" y="2506900"/>
            <a:ext cx="129000" cy="129000"/>
          </a:xfrm>
          <a:prstGeom prst="ellipse">
            <a:avLst/>
          </a:prstGeom>
          <a:solidFill>
            <a:schemeClr val="accent3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ormorant Garamond Medium"/>
              <a:ea typeface="Cormorant Garamond Medium"/>
              <a:cs typeface="Cormorant Garamond Medium"/>
              <a:sym typeface="Cormorant Garamond Medium"/>
            </a:endParaRPr>
          </a:p>
        </p:txBody>
      </p:sp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250" y="794086"/>
            <a:ext cx="3150349" cy="3774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ISACP3e">
  <a:themeElements>
    <a:clrScheme name="Plum">
      <a:dk1>
        <a:srgbClr val="6C40F5"/>
      </a:dk1>
      <a:lt1>
        <a:srgbClr val="FFFFFF"/>
      </a:lt1>
      <a:dk2>
        <a:srgbClr val="000000"/>
      </a:dk2>
      <a:lt2>
        <a:srgbClr val="7F7F7F"/>
      </a:lt2>
      <a:accent1>
        <a:srgbClr val="333333"/>
      </a:accent1>
      <a:accent2>
        <a:srgbClr val="711D4D"/>
      </a:accent2>
      <a:accent3>
        <a:srgbClr val="302161"/>
      </a:accent3>
      <a:accent4>
        <a:srgbClr val="916AA6"/>
      </a:accent4>
      <a:accent5>
        <a:srgbClr val="C87CA7"/>
      </a:accent5>
      <a:accent6>
        <a:srgbClr val="7F72AB"/>
      </a:accent6>
      <a:hlink>
        <a:srgbClr val="3E3EA1"/>
      </a:hlink>
      <a:folHlink>
        <a:srgbClr val="00968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